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Open Sans" panose="020B0606030504020204" pitchFamily="34" charset="0"/>
      <p:regular r:id="rId16"/>
      <p:bold r:id="rId17"/>
      <p:italic r:id="rId18"/>
      <p:boldItalic r:id="rId19"/>
    </p:embeddedFont>
    <p:embeddedFont>
      <p:font typeface="PT Sans Narrow" panose="020B0506020203020204" pitchFamily="34" charset="77"/>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p:cViewPr varScale="1">
        <p:scale>
          <a:sx n="136" d="100"/>
          <a:sy n="136" d="100"/>
        </p:scale>
        <p:origin x="9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fc1250b3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fc1250b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fb956f04e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fb956f04e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053a26638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053a26638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fb956f04e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fb956f04e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fb956f04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fb956f04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cfb956f04e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cfb956f04e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fb956f04e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fb956f04e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cfb956f04e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cfb956f04e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fc1250b3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fc1250b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cfb956f04e_2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cfb956f04e_2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53a266382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53a26638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fb956f04e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fb956f04e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cholas-buckley/cs146-project"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www.ecoaware.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www.ECOAWARE.com</a:t>
            </a:r>
            <a:endParaRPr/>
          </a:p>
        </p:txBody>
      </p:sp>
      <p:sp>
        <p:nvSpPr>
          <p:cNvPr id="67" name="Google Shape;67;p13"/>
          <p:cNvSpPr txBox="1">
            <a:spLocks noGrp="1"/>
          </p:cNvSpPr>
          <p:nvPr>
            <p:ph type="subTitle" idx="1"/>
          </p:nvPr>
        </p:nvSpPr>
        <p:spPr>
          <a:xfrm>
            <a:off x="2137250" y="3100702"/>
            <a:ext cx="4870500" cy="909600"/>
          </a:xfrm>
          <a:prstGeom prst="rect">
            <a:avLst/>
          </a:prstGeom>
        </p:spPr>
        <p:txBody>
          <a:bodyPr spcFirstLastPara="1" wrap="square" lIns="91425" tIns="91425" rIns="91425" bIns="91425" anchor="t" anchorCtr="0">
            <a:normAutofit fontScale="47500" lnSpcReduction="20000"/>
          </a:bodyPr>
          <a:lstStyle/>
          <a:p>
            <a:pPr marL="0" lvl="0" indent="0" algn="ctr" rtl="0">
              <a:spcBef>
                <a:spcPts val="0"/>
              </a:spcBef>
              <a:spcAft>
                <a:spcPts val="0"/>
              </a:spcAft>
              <a:buNone/>
            </a:pPr>
            <a:r>
              <a:rPr lang="en">
                <a:solidFill>
                  <a:srgbClr val="000000"/>
                </a:solidFill>
              </a:rPr>
              <a:t>Group 7: Anne-Marie Akoh, Nicholas Buckley, Andrew Donohue and Izabel Miminoshvili</a:t>
            </a:r>
            <a:endParaRPr>
              <a:solidFill>
                <a:srgbClr val="000000"/>
              </a:solidFill>
            </a:endParaRPr>
          </a:p>
          <a:p>
            <a:pPr marL="0" lvl="0" indent="0" algn="ctr" rtl="0">
              <a:spcBef>
                <a:spcPts val="0"/>
              </a:spcBef>
              <a:spcAft>
                <a:spcPts val="0"/>
              </a:spcAft>
              <a:buNone/>
            </a:pPr>
            <a:r>
              <a:rPr lang="en">
                <a:solidFill>
                  <a:srgbClr val="000000"/>
                </a:solidFill>
              </a:rPr>
              <a:t>Professor Dunn</a:t>
            </a:r>
            <a:endParaRPr>
              <a:solidFill>
                <a:srgbClr val="000000"/>
              </a:solidFill>
            </a:endParaRPr>
          </a:p>
          <a:p>
            <a:pPr marL="0" lvl="0" indent="0" algn="ctr" rtl="0">
              <a:spcBef>
                <a:spcPts val="0"/>
              </a:spcBef>
              <a:spcAft>
                <a:spcPts val="0"/>
              </a:spcAft>
              <a:buNone/>
            </a:pPr>
            <a:r>
              <a:rPr lang="en">
                <a:solidFill>
                  <a:srgbClr val="000000"/>
                </a:solidFill>
              </a:rPr>
              <a:t>CS 146-A</a:t>
            </a:r>
            <a:endParaRPr>
              <a:solidFill>
                <a:srgbClr val="000000"/>
              </a:solidFill>
            </a:endParaRPr>
          </a:p>
          <a:p>
            <a:pPr marL="0" lvl="0" indent="0" algn="ctr" rtl="0">
              <a:spcBef>
                <a:spcPts val="0"/>
              </a:spcBef>
              <a:spcAft>
                <a:spcPts val="0"/>
              </a:spcAft>
              <a:buNone/>
            </a:pPr>
            <a:r>
              <a:rPr lang="en">
                <a:solidFill>
                  <a:srgbClr val="000000"/>
                </a:solidFill>
              </a:rPr>
              <a:t>December 9, 2021</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CSS Examples</a:t>
            </a:r>
            <a:endParaRPr/>
          </a:p>
        </p:txBody>
      </p:sp>
      <p:sp>
        <p:nvSpPr>
          <p:cNvPr id="128" name="Google Shape;128;p22"/>
          <p:cNvSpPr txBox="1">
            <a:spLocks noGrp="1"/>
          </p:cNvSpPr>
          <p:nvPr>
            <p:ph type="body" idx="1"/>
          </p:nvPr>
        </p:nvSpPr>
        <p:spPr>
          <a:xfrm>
            <a:off x="311700" y="1266325"/>
            <a:ext cx="42603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Purchase Page</a:t>
            </a:r>
            <a:endParaRPr/>
          </a:p>
        </p:txBody>
      </p:sp>
      <p:sp>
        <p:nvSpPr>
          <p:cNvPr id="129" name="Google Shape;129;p22"/>
          <p:cNvSpPr txBox="1">
            <a:spLocks noGrp="1"/>
          </p:cNvSpPr>
          <p:nvPr>
            <p:ph type="body" idx="1"/>
          </p:nvPr>
        </p:nvSpPr>
        <p:spPr>
          <a:xfrm>
            <a:off x="4572000" y="1266325"/>
            <a:ext cx="42603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Donations Page</a:t>
            </a:r>
            <a:endParaRPr/>
          </a:p>
        </p:txBody>
      </p:sp>
      <p:pic>
        <p:nvPicPr>
          <p:cNvPr id="130" name="Google Shape;130;p22"/>
          <p:cNvPicPr preferRelativeResize="0"/>
          <p:nvPr/>
        </p:nvPicPr>
        <p:blipFill>
          <a:blip r:embed="rId3">
            <a:alphaModFix/>
          </a:blip>
          <a:stretch>
            <a:fillRect/>
          </a:stretch>
        </p:blipFill>
        <p:spPr>
          <a:xfrm>
            <a:off x="107350" y="1697993"/>
            <a:ext cx="3755023" cy="1064640"/>
          </a:xfrm>
          <a:prstGeom prst="rect">
            <a:avLst/>
          </a:prstGeom>
          <a:noFill/>
          <a:ln>
            <a:noFill/>
          </a:ln>
        </p:spPr>
      </p:pic>
      <p:pic>
        <p:nvPicPr>
          <p:cNvPr id="131" name="Google Shape;131;p22"/>
          <p:cNvPicPr preferRelativeResize="0"/>
          <p:nvPr/>
        </p:nvPicPr>
        <p:blipFill>
          <a:blip r:embed="rId4">
            <a:alphaModFix/>
          </a:blip>
          <a:stretch>
            <a:fillRect/>
          </a:stretch>
        </p:blipFill>
        <p:spPr>
          <a:xfrm>
            <a:off x="107352" y="2830838"/>
            <a:ext cx="2442844" cy="1064625"/>
          </a:xfrm>
          <a:prstGeom prst="rect">
            <a:avLst/>
          </a:prstGeom>
          <a:noFill/>
          <a:ln>
            <a:noFill/>
          </a:ln>
        </p:spPr>
      </p:pic>
      <p:pic>
        <p:nvPicPr>
          <p:cNvPr id="132" name="Google Shape;132;p22"/>
          <p:cNvPicPr preferRelativeResize="0"/>
          <p:nvPr/>
        </p:nvPicPr>
        <p:blipFill>
          <a:blip r:embed="rId5">
            <a:alphaModFix/>
          </a:blip>
          <a:stretch>
            <a:fillRect/>
          </a:stretch>
        </p:blipFill>
        <p:spPr>
          <a:xfrm>
            <a:off x="156502" y="3963675"/>
            <a:ext cx="2161958" cy="1064624"/>
          </a:xfrm>
          <a:prstGeom prst="rect">
            <a:avLst/>
          </a:prstGeom>
          <a:noFill/>
          <a:ln>
            <a:noFill/>
          </a:ln>
        </p:spPr>
      </p:pic>
      <p:pic>
        <p:nvPicPr>
          <p:cNvPr id="133" name="Google Shape;133;p22"/>
          <p:cNvPicPr preferRelativeResize="0"/>
          <p:nvPr/>
        </p:nvPicPr>
        <p:blipFill>
          <a:blip r:embed="rId6">
            <a:alphaModFix/>
          </a:blip>
          <a:stretch>
            <a:fillRect/>
          </a:stretch>
        </p:blipFill>
        <p:spPr>
          <a:xfrm>
            <a:off x="2666543" y="2830850"/>
            <a:ext cx="1674266" cy="1437824"/>
          </a:xfrm>
          <a:prstGeom prst="rect">
            <a:avLst/>
          </a:prstGeom>
          <a:noFill/>
          <a:ln>
            <a:noFill/>
          </a:ln>
        </p:spPr>
      </p:pic>
      <p:pic>
        <p:nvPicPr>
          <p:cNvPr id="134" name="Google Shape;134;p22"/>
          <p:cNvPicPr preferRelativeResize="0"/>
          <p:nvPr/>
        </p:nvPicPr>
        <p:blipFill>
          <a:blip r:embed="rId7">
            <a:alphaModFix/>
          </a:blip>
          <a:stretch>
            <a:fillRect/>
          </a:stretch>
        </p:blipFill>
        <p:spPr>
          <a:xfrm>
            <a:off x="4686311" y="1697996"/>
            <a:ext cx="4031677" cy="1182525"/>
          </a:xfrm>
          <a:prstGeom prst="rect">
            <a:avLst/>
          </a:prstGeom>
          <a:noFill/>
          <a:ln>
            <a:noFill/>
          </a:ln>
        </p:spPr>
      </p:pic>
      <p:pic>
        <p:nvPicPr>
          <p:cNvPr id="135" name="Google Shape;135;p22"/>
          <p:cNvPicPr preferRelativeResize="0"/>
          <p:nvPr/>
        </p:nvPicPr>
        <p:blipFill>
          <a:blip r:embed="rId8">
            <a:alphaModFix/>
          </a:blip>
          <a:stretch>
            <a:fillRect/>
          </a:stretch>
        </p:blipFill>
        <p:spPr>
          <a:xfrm>
            <a:off x="5870515" y="3004263"/>
            <a:ext cx="1663248" cy="1730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JS Functionality</a:t>
            </a:r>
            <a:endParaRPr/>
          </a:p>
        </p:txBody>
      </p:sp>
      <p:sp>
        <p:nvSpPr>
          <p:cNvPr id="141" name="Google Shape;141;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a:solidFill>
                  <a:srgbClr val="000000"/>
                </a:solidFill>
              </a:rPr>
              <a:t>Two Javascript functions work together to make the interactive Spread The Word page where users can enter a desired username and post a comment to the General Board.</a:t>
            </a:r>
            <a:endParaRPr>
              <a:solidFill>
                <a:srgbClr val="000000"/>
              </a:solidFill>
            </a:endParaRPr>
          </a:p>
          <a:p>
            <a:pPr marL="0" lvl="0" indent="0" algn="l" rtl="0">
              <a:spcBef>
                <a:spcPts val="1200"/>
              </a:spcBef>
              <a:spcAft>
                <a:spcPts val="0"/>
              </a:spcAft>
              <a:buNone/>
            </a:pPr>
            <a:r>
              <a:rPr lang="en">
                <a:solidFill>
                  <a:srgbClr val="000000"/>
                </a:solidFill>
              </a:rPr>
              <a:t>Additionally, Javascript is used to implement the functions that toggle the price on the Purchase page. When clicked, the Show/Hide Price button calls the function, constructed with conditional terms, that makes each product’s price either appear or disappear</a:t>
            </a:r>
            <a:endParaRPr>
              <a:solidFill>
                <a:srgbClr val="000000"/>
              </a:solidFill>
            </a:endParaRPr>
          </a:p>
          <a:p>
            <a:pPr marL="0" lvl="0" indent="0" algn="l" rtl="0">
              <a:spcBef>
                <a:spcPts val="1200"/>
              </a:spcBef>
              <a:spcAft>
                <a:spcPts val="1200"/>
              </a:spcAft>
              <a:buNone/>
            </a:pPr>
            <a:r>
              <a:rPr lang="en">
                <a:solidFill>
                  <a:srgbClr val="000000"/>
                </a:solidFill>
              </a:rPr>
              <a:t>Finally, JS and JQuery play a large role in the Wishlist functionality. It’s composed of various functions, conditional statements and indexed arrays based on information found in the HTML of the Purchase page.</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11700" y="40600"/>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JS Examples</a:t>
            </a:r>
            <a:endParaRPr/>
          </a:p>
        </p:txBody>
      </p:sp>
      <p:pic>
        <p:nvPicPr>
          <p:cNvPr id="147" name="Google Shape;147;p24"/>
          <p:cNvPicPr preferRelativeResize="0"/>
          <p:nvPr/>
        </p:nvPicPr>
        <p:blipFill rotWithShape="1">
          <a:blip r:embed="rId3">
            <a:alphaModFix/>
          </a:blip>
          <a:srcRect l="34443" t="47420" r="34936" b="14250"/>
          <a:stretch/>
        </p:blipFill>
        <p:spPr>
          <a:xfrm>
            <a:off x="827700" y="882200"/>
            <a:ext cx="3150525" cy="2218493"/>
          </a:xfrm>
          <a:prstGeom prst="rect">
            <a:avLst/>
          </a:prstGeom>
          <a:noFill/>
          <a:ln>
            <a:noFill/>
          </a:ln>
        </p:spPr>
      </p:pic>
      <p:pic>
        <p:nvPicPr>
          <p:cNvPr id="148" name="Google Shape;148;p24"/>
          <p:cNvPicPr preferRelativeResize="0"/>
          <p:nvPr/>
        </p:nvPicPr>
        <p:blipFill rotWithShape="1">
          <a:blip r:embed="rId4">
            <a:alphaModFix/>
          </a:blip>
          <a:srcRect l="27914" t="30714" r="29654"/>
          <a:stretch/>
        </p:blipFill>
        <p:spPr>
          <a:xfrm>
            <a:off x="5754925" y="227475"/>
            <a:ext cx="3150525" cy="2894000"/>
          </a:xfrm>
          <a:prstGeom prst="rect">
            <a:avLst/>
          </a:prstGeom>
          <a:noFill/>
          <a:ln>
            <a:noFill/>
          </a:ln>
        </p:spPr>
      </p:pic>
      <p:pic>
        <p:nvPicPr>
          <p:cNvPr id="149" name="Google Shape;149;p24"/>
          <p:cNvPicPr preferRelativeResize="0"/>
          <p:nvPr/>
        </p:nvPicPr>
        <p:blipFill rotWithShape="1">
          <a:blip r:embed="rId5">
            <a:alphaModFix/>
          </a:blip>
          <a:srcRect l="50000" t="9583" b="56019"/>
          <a:stretch/>
        </p:blipFill>
        <p:spPr>
          <a:xfrm>
            <a:off x="1640050" y="3234900"/>
            <a:ext cx="4572001" cy="1769250"/>
          </a:xfrm>
          <a:prstGeom prst="rect">
            <a:avLst/>
          </a:prstGeom>
          <a:noFill/>
          <a:ln>
            <a:noFill/>
          </a:ln>
        </p:spPr>
      </p:pic>
      <p:sp>
        <p:nvSpPr>
          <p:cNvPr id="150" name="Google Shape;150;p24"/>
          <p:cNvSpPr txBox="1"/>
          <p:nvPr/>
        </p:nvSpPr>
        <p:spPr>
          <a:xfrm>
            <a:off x="63175" y="581350"/>
            <a:ext cx="20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Adding comments</a:t>
            </a:r>
            <a:endParaRPr>
              <a:latin typeface="Open Sans"/>
              <a:ea typeface="Open Sans"/>
              <a:cs typeface="Open Sans"/>
              <a:sym typeface="Open Sans"/>
            </a:endParaRPr>
          </a:p>
        </p:txBody>
      </p:sp>
      <p:sp>
        <p:nvSpPr>
          <p:cNvPr id="151" name="Google Shape;151;p24"/>
          <p:cNvSpPr txBox="1"/>
          <p:nvPr/>
        </p:nvSpPr>
        <p:spPr>
          <a:xfrm>
            <a:off x="4447000" y="365950"/>
            <a:ext cx="20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Toggling price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display</a:t>
            </a:r>
            <a:endParaRPr>
              <a:latin typeface="Open Sans"/>
              <a:ea typeface="Open Sans"/>
              <a:cs typeface="Open Sans"/>
              <a:sym typeface="Open Sans"/>
            </a:endParaRPr>
          </a:p>
        </p:txBody>
      </p:sp>
      <p:sp>
        <p:nvSpPr>
          <p:cNvPr id="152" name="Google Shape;152;p24"/>
          <p:cNvSpPr txBox="1"/>
          <p:nvPr/>
        </p:nvSpPr>
        <p:spPr>
          <a:xfrm>
            <a:off x="6116963" y="3919175"/>
            <a:ext cx="2097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Adding/removing items from Wishlist</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Contributions and Github Link</a:t>
            </a:r>
            <a:endParaRPr/>
          </a:p>
        </p:txBody>
      </p:sp>
      <p:sp>
        <p:nvSpPr>
          <p:cNvPr id="158" name="Google Shape;158;p25"/>
          <p:cNvSpPr txBox="1">
            <a:spLocks noGrp="1"/>
          </p:cNvSpPr>
          <p:nvPr>
            <p:ph type="body" idx="1"/>
          </p:nvPr>
        </p:nvSpPr>
        <p:spPr>
          <a:xfrm>
            <a:off x="0" y="1622050"/>
            <a:ext cx="2529000" cy="36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000000"/>
                </a:solidFill>
              </a:rPr>
              <a:t>Nicholas Buckley</a:t>
            </a: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Created Wishlist</a:t>
            </a:r>
            <a:endParaRPr sz="1200">
              <a:solidFill>
                <a:srgbClr val="000000"/>
              </a:solidFill>
            </a:endParaRPr>
          </a:p>
          <a:p>
            <a:pPr marL="0" lvl="0" indent="0" algn="l" rtl="0">
              <a:spcBef>
                <a:spcPts val="1200"/>
              </a:spcBef>
              <a:spcAft>
                <a:spcPts val="0"/>
              </a:spcAft>
              <a:buNone/>
            </a:pP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Implemented Responsive Design on every page</a:t>
            </a:r>
            <a:endParaRPr sz="1200">
              <a:solidFill>
                <a:srgbClr val="000000"/>
              </a:solidFill>
            </a:endParaRPr>
          </a:p>
          <a:p>
            <a:pPr marL="0" lvl="0" indent="0" algn="l" rtl="0">
              <a:spcBef>
                <a:spcPts val="1200"/>
              </a:spcBef>
              <a:spcAft>
                <a:spcPts val="0"/>
              </a:spcAft>
              <a:buNone/>
            </a:pP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HTML on Home and Spread the Word pages</a:t>
            </a:r>
            <a:endParaRPr sz="1200">
              <a:solidFill>
                <a:srgbClr val="000000"/>
              </a:solidFill>
            </a:endParaRPr>
          </a:p>
        </p:txBody>
      </p:sp>
      <p:sp>
        <p:nvSpPr>
          <p:cNvPr id="159" name="Google Shape;159;p25"/>
          <p:cNvSpPr txBox="1">
            <a:spLocks noGrp="1"/>
          </p:cNvSpPr>
          <p:nvPr>
            <p:ph type="body" idx="1"/>
          </p:nvPr>
        </p:nvSpPr>
        <p:spPr>
          <a:xfrm>
            <a:off x="2246725" y="1622050"/>
            <a:ext cx="2529000" cy="36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000000"/>
                </a:solidFill>
              </a:rPr>
              <a:t>Izabel Miminoshvili</a:t>
            </a:r>
            <a:endParaRPr sz="24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Researched organizations that work to help the environment</a:t>
            </a:r>
            <a:endParaRPr sz="1200">
              <a:solidFill>
                <a:srgbClr val="000000"/>
              </a:solidFill>
            </a:endParaRPr>
          </a:p>
          <a:p>
            <a:pPr marL="0" lvl="0" indent="0" algn="l" rtl="0">
              <a:spcBef>
                <a:spcPts val="1200"/>
              </a:spcBef>
              <a:spcAft>
                <a:spcPts val="0"/>
              </a:spcAft>
              <a:buNone/>
            </a:pP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HTML for the Donations page</a:t>
            </a:r>
            <a:endParaRPr sz="1200">
              <a:solidFill>
                <a:srgbClr val="000000"/>
              </a:solidFill>
            </a:endParaRPr>
          </a:p>
          <a:p>
            <a:pPr marL="0" lvl="0" indent="0" algn="l" rtl="0">
              <a:spcBef>
                <a:spcPts val="1200"/>
              </a:spcBef>
              <a:spcAft>
                <a:spcPts val="0"/>
              </a:spcAft>
              <a:buNone/>
            </a:pP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CSS for the layout of each page such as the borders, colors, etc. </a:t>
            </a:r>
            <a:endParaRPr sz="1200">
              <a:solidFill>
                <a:srgbClr val="000000"/>
              </a:solidFill>
            </a:endParaRPr>
          </a:p>
        </p:txBody>
      </p:sp>
      <p:sp>
        <p:nvSpPr>
          <p:cNvPr id="160" name="Google Shape;160;p25"/>
          <p:cNvSpPr txBox="1">
            <a:spLocks noGrp="1"/>
          </p:cNvSpPr>
          <p:nvPr>
            <p:ph type="body" idx="1"/>
          </p:nvPr>
        </p:nvSpPr>
        <p:spPr>
          <a:xfrm>
            <a:off x="4458250" y="1622050"/>
            <a:ext cx="2529000" cy="36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000000"/>
                </a:solidFill>
              </a:rPr>
              <a:t>Andrew Donohue</a:t>
            </a: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Research/pictures for Information page</a:t>
            </a:r>
            <a:endParaRPr sz="1200">
              <a:solidFill>
                <a:srgbClr val="000000"/>
              </a:solidFill>
            </a:endParaRPr>
          </a:p>
          <a:p>
            <a:pPr marL="0" lvl="0" indent="0" algn="l" rtl="0">
              <a:spcBef>
                <a:spcPts val="1200"/>
              </a:spcBef>
              <a:spcAft>
                <a:spcPts val="0"/>
              </a:spcAft>
              <a:buNone/>
            </a:pP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HTML on Information page</a:t>
            </a:r>
            <a:endParaRPr sz="1200">
              <a:solidFill>
                <a:srgbClr val="000000"/>
              </a:solidFill>
            </a:endParaRPr>
          </a:p>
          <a:p>
            <a:pPr marL="0" lvl="0" indent="0" algn="l" rtl="0">
              <a:spcBef>
                <a:spcPts val="1200"/>
              </a:spcBef>
              <a:spcAft>
                <a:spcPts val="0"/>
              </a:spcAft>
              <a:buNone/>
            </a:pP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Javascript for Spread the Word page discussion board</a:t>
            </a:r>
            <a:endParaRPr sz="1200">
              <a:solidFill>
                <a:srgbClr val="000000"/>
              </a:solidFill>
            </a:endParaRPr>
          </a:p>
        </p:txBody>
      </p:sp>
      <p:sp>
        <p:nvSpPr>
          <p:cNvPr id="161" name="Google Shape;161;p25"/>
          <p:cNvSpPr txBox="1">
            <a:spLocks noGrp="1"/>
          </p:cNvSpPr>
          <p:nvPr>
            <p:ph type="body" idx="1"/>
          </p:nvPr>
        </p:nvSpPr>
        <p:spPr>
          <a:xfrm>
            <a:off x="6615000" y="1622050"/>
            <a:ext cx="2529000" cy="365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000000"/>
                </a:solidFill>
              </a:rPr>
              <a:t>Anne-Marie Akoh</a:t>
            </a: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Research on environmental products</a:t>
            </a:r>
            <a:endParaRPr sz="1200">
              <a:solidFill>
                <a:srgbClr val="000000"/>
              </a:solidFill>
            </a:endParaRPr>
          </a:p>
          <a:p>
            <a:pPr marL="0" lvl="0" indent="0" algn="l" rtl="0">
              <a:spcBef>
                <a:spcPts val="1200"/>
              </a:spcBef>
              <a:spcAft>
                <a:spcPts val="0"/>
              </a:spcAft>
              <a:buNone/>
            </a:pP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HTML on Purchase page</a:t>
            </a:r>
            <a:endParaRPr sz="1200">
              <a:solidFill>
                <a:srgbClr val="000000"/>
              </a:solidFill>
            </a:endParaRPr>
          </a:p>
          <a:p>
            <a:pPr marL="0" lvl="0" indent="0" algn="l" rtl="0">
              <a:spcBef>
                <a:spcPts val="1200"/>
              </a:spcBef>
              <a:spcAft>
                <a:spcPts val="0"/>
              </a:spcAft>
              <a:buNone/>
            </a:pPr>
            <a:endParaRPr sz="1200">
              <a:solidFill>
                <a:srgbClr val="000000"/>
              </a:solidFill>
            </a:endParaRPr>
          </a:p>
          <a:p>
            <a:pPr marL="457200" lvl="0" indent="-304800" algn="l" rtl="0">
              <a:spcBef>
                <a:spcPts val="1200"/>
              </a:spcBef>
              <a:spcAft>
                <a:spcPts val="0"/>
              </a:spcAft>
              <a:buClr>
                <a:srgbClr val="000000"/>
              </a:buClr>
              <a:buSzPts val="1200"/>
              <a:buChar char="●"/>
            </a:pPr>
            <a:r>
              <a:rPr lang="en" sz="1200">
                <a:solidFill>
                  <a:srgbClr val="000000"/>
                </a:solidFill>
              </a:rPr>
              <a:t>Javascript for Show/Hide Price button</a:t>
            </a:r>
            <a:endParaRPr sz="1200">
              <a:solidFill>
                <a:srgbClr val="000000"/>
              </a:solidFill>
            </a:endParaRPr>
          </a:p>
        </p:txBody>
      </p:sp>
      <p:sp>
        <p:nvSpPr>
          <p:cNvPr id="162" name="Google Shape;162;p25"/>
          <p:cNvSpPr txBox="1"/>
          <p:nvPr/>
        </p:nvSpPr>
        <p:spPr>
          <a:xfrm>
            <a:off x="362975" y="1040400"/>
            <a:ext cx="5037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hlinkClick r:id="rId3"/>
              </a:rPr>
              <a:t>https://github.com/nicholas-buckley/cs146-project</a:t>
            </a: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High-Level Description</a:t>
            </a:r>
            <a:endParaRPr/>
          </a:p>
        </p:txBody>
      </p:sp>
      <p:sp>
        <p:nvSpPr>
          <p:cNvPr id="73" name="Google Shape;73;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1200"/>
              </a:spcAft>
              <a:buNone/>
            </a:pPr>
            <a:r>
              <a:rPr lang="en">
                <a:solidFill>
                  <a:srgbClr val="000000"/>
                </a:solidFill>
              </a:rPr>
              <a:t>Using a combination of html, css, and js, our complete website, ECOAWARE, performs just as anticipated. We have created multiple features to ensure that there is something for every user to enjoy. As a topic that affects all of us worldwide, everyone can find familiarity</a:t>
            </a:r>
            <a:r>
              <a:rPr lang="en"/>
              <a:t> </a:t>
            </a:r>
            <a:r>
              <a:rPr lang="en">
                <a:solidFill>
                  <a:srgbClr val="000000"/>
                </a:solidFill>
              </a:rPr>
              <a:t>at </a:t>
            </a:r>
            <a:r>
              <a:rPr lang="en" u="sng">
                <a:solidFill>
                  <a:schemeClr val="hlink"/>
                </a:solidFill>
                <a:hlinkClick r:id="rId3"/>
              </a:rPr>
              <a:t>www.ECOAWARE.com</a:t>
            </a:r>
            <a:r>
              <a:rPr lang="en">
                <a:solidFill>
                  <a:srgbClr val="000000"/>
                </a:solidFill>
              </a:rPr>
              <a:t>. The Home page welcomes arriving users, displays some of our favourite images, and references the creators - us. For those seeking information and empirically supported data regarding the environment, the Information Page supplies digestible content. Regarding a more monetary option, ECOAWARE allows users to both make donations to non-for-profit organizations and personally shop for eco-friendly products both available through the Donations and Purchase tabs respectively. Additionally, users may input their desired username and post their corresponding comments to the Spread The Word page where our website hosts a more social and interactive environment. Overall, ECOAWARE is a fun yet educational website source dedicated to a universal cause and is friendly to people of all ages.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Original Sketch</a:t>
            </a:r>
            <a:endParaRPr/>
          </a:p>
        </p:txBody>
      </p:sp>
      <p:pic>
        <p:nvPicPr>
          <p:cNvPr id="79" name="Google Shape;79;p15"/>
          <p:cNvPicPr preferRelativeResize="0"/>
          <p:nvPr/>
        </p:nvPicPr>
        <p:blipFill>
          <a:blip r:embed="rId3">
            <a:alphaModFix/>
          </a:blip>
          <a:stretch>
            <a:fillRect/>
          </a:stretch>
        </p:blipFill>
        <p:spPr>
          <a:xfrm>
            <a:off x="2825475" y="939900"/>
            <a:ext cx="2965750" cy="3631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Short Video of Functionality</a:t>
            </a:r>
            <a:endParaRPr/>
          </a:p>
        </p:txBody>
      </p:sp>
      <p:pic>
        <p:nvPicPr>
          <p:cNvPr id="2" name="Screen Recording 2021-12-05 at 10.55.50 AM (1)" descr="Screen Recording 2021-12-05 at 10.55.50 AM (1)">
            <a:hlinkClick r:id="" action="ppaction://media"/>
            <a:extLst>
              <a:ext uri="{FF2B5EF4-FFF2-40B4-BE49-F238E27FC236}">
                <a16:creationId xmlns:a16="http://schemas.microsoft.com/office/drawing/2014/main" id="{CB11A57A-F6B3-9A4D-9586-C26C26F345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7618" y="1152425"/>
            <a:ext cx="7448763" cy="35691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5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HTML Elements</a:t>
            </a:r>
            <a:endParaRPr/>
          </a:p>
        </p:txBody>
      </p:sp>
      <p:sp>
        <p:nvSpPr>
          <p:cNvPr id="91" name="Google Shape;91;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500">
                <a:solidFill>
                  <a:srgbClr val="000000"/>
                </a:solidFill>
              </a:rPr>
              <a:t>For our website, we used many varying html elements that suited the different types of content we wanted to display on our different pages. For text, we mostly used paragraph &lt;p&gt; and header &lt;h&gt; tags in order to divy up the different types of text we wanted. Additionally, we used ordered list &lt;ol&gt; tags to organize our info and display it nicely. Furthermore, we used many division &lt;div&gt; tags in order to organize the html. For navigation between our different pages and external sites, we used the hyperlink &lt;a href&gt; tag with the &lt;nav&gt; tag to organize them together. </a:t>
            </a:r>
            <a:endParaRPr sz="1500">
              <a:solidFill>
                <a:srgbClr val="000000"/>
              </a:solidFill>
            </a:endParaRPr>
          </a:p>
          <a:p>
            <a:pPr marL="0" lvl="0" indent="0" algn="l" rtl="0">
              <a:spcBef>
                <a:spcPts val="1200"/>
              </a:spcBef>
              <a:spcAft>
                <a:spcPts val="0"/>
              </a:spcAft>
              <a:buNone/>
            </a:pPr>
            <a:r>
              <a:rPr lang="en" sz="1500">
                <a:solidFill>
                  <a:srgbClr val="000000"/>
                </a:solidFill>
              </a:rPr>
              <a:t>For our many images we used the &lt;img&gt; tag and for videos we used the &lt;video&gt; tag.</a:t>
            </a:r>
            <a:endParaRPr sz="1500">
              <a:solidFill>
                <a:srgbClr val="000000"/>
              </a:solidFill>
            </a:endParaRPr>
          </a:p>
          <a:p>
            <a:pPr marL="0" lvl="0" indent="0" algn="l" rtl="0">
              <a:spcBef>
                <a:spcPts val="1200"/>
              </a:spcBef>
              <a:spcAft>
                <a:spcPts val="0"/>
              </a:spcAft>
              <a:buNone/>
            </a:pPr>
            <a:r>
              <a:rPr lang="en" sz="1500">
                <a:solidFill>
                  <a:srgbClr val="000000"/>
                </a:solidFill>
              </a:rPr>
              <a:t>For our interactive sections of the website, we used the &lt;button&gt; tag and linked javascript functions to them which allow for extra functionality.</a:t>
            </a:r>
            <a:endParaRPr sz="1500">
              <a:solidFill>
                <a:srgbClr val="000000"/>
              </a:solidFill>
            </a:endParaRPr>
          </a:p>
          <a:p>
            <a:pPr marL="0" lvl="0" indent="0" algn="l" rtl="0">
              <a:spcBef>
                <a:spcPts val="1200"/>
              </a:spcBef>
              <a:spcAft>
                <a:spcPts val="0"/>
              </a:spcAft>
              <a:buNone/>
            </a:pPr>
            <a:r>
              <a:rPr lang="en" sz="1500">
                <a:solidFill>
                  <a:srgbClr val="000000"/>
                </a:solidFill>
              </a:rPr>
              <a:t>Overall, we tried to use the most efficient and useful html elements to make sure our code and site were organized and easy to follow.</a:t>
            </a:r>
            <a:endParaRPr sz="1500">
              <a:solidFill>
                <a:srgbClr val="000000"/>
              </a:solidFill>
            </a:endParaRPr>
          </a:p>
          <a:p>
            <a:pPr marL="0" lvl="0" indent="0" algn="l" rtl="0">
              <a:spcBef>
                <a:spcPts val="1200"/>
              </a:spcBef>
              <a:spcAft>
                <a:spcPts val="1200"/>
              </a:spcAft>
              <a:buNone/>
            </a:pPr>
            <a:endParaRPr sz="15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HTML Examples</a:t>
            </a:r>
            <a:endParaRPr/>
          </a:p>
        </p:txBody>
      </p:sp>
      <p:sp>
        <p:nvSpPr>
          <p:cNvPr id="97" name="Google Shape;97;p18"/>
          <p:cNvSpPr txBox="1">
            <a:spLocks noGrp="1"/>
          </p:cNvSpPr>
          <p:nvPr>
            <p:ph type="body" idx="1"/>
          </p:nvPr>
        </p:nvSpPr>
        <p:spPr>
          <a:xfrm>
            <a:off x="1585825" y="1337450"/>
            <a:ext cx="2456100" cy="7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Lists</a:t>
            </a:r>
            <a:endParaRPr/>
          </a:p>
        </p:txBody>
      </p:sp>
      <p:sp>
        <p:nvSpPr>
          <p:cNvPr id="98" name="Google Shape;98;p18"/>
          <p:cNvSpPr txBox="1">
            <a:spLocks noGrp="1"/>
          </p:cNvSpPr>
          <p:nvPr>
            <p:ph type="body" idx="1"/>
          </p:nvPr>
        </p:nvSpPr>
        <p:spPr>
          <a:xfrm>
            <a:off x="5568600" y="246475"/>
            <a:ext cx="2456100" cy="7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Reference links</a:t>
            </a:r>
            <a:endParaRPr/>
          </a:p>
        </p:txBody>
      </p:sp>
      <p:pic>
        <p:nvPicPr>
          <p:cNvPr id="99" name="Google Shape;99;p18"/>
          <p:cNvPicPr preferRelativeResize="0"/>
          <p:nvPr/>
        </p:nvPicPr>
        <p:blipFill>
          <a:blip r:embed="rId3">
            <a:alphaModFix/>
          </a:blip>
          <a:stretch>
            <a:fillRect/>
          </a:stretch>
        </p:blipFill>
        <p:spPr>
          <a:xfrm>
            <a:off x="183250" y="1742450"/>
            <a:ext cx="3858674" cy="2045900"/>
          </a:xfrm>
          <a:prstGeom prst="rect">
            <a:avLst/>
          </a:prstGeom>
          <a:noFill/>
          <a:ln>
            <a:noFill/>
          </a:ln>
        </p:spPr>
      </p:pic>
      <p:pic>
        <p:nvPicPr>
          <p:cNvPr id="100" name="Google Shape;100;p18"/>
          <p:cNvPicPr preferRelativeResize="0"/>
          <p:nvPr/>
        </p:nvPicPr>
        <p:blipFill>
          <a:blip r:embed="rId4">
            <a:alphaModFix/>
          </a:blip>
          <a:stretch>
            <a:fillRect/>
          </a:stretch>
        </p:blipFill>
        <p:spPr>
          <a:xfrm>
            <a:off x="4329213" y="769700"/>
            <a:ext cx="4410574" cy="1685450"/>
          </a:xfrm>
          <a:prstGeom prst="rect">
            <a:avLst/>
          </a:prstGeom>
          <a:noFill/>
          <a:ln>
            <a:noFill/>
          </a:ln>
        </p:spPr>
      </p:pic>
      <p:pic>
        <p:nvPicPr>
          <p:cNvPr id="101" name="Google Shape;101;p18"/>
          <p:cNvPicPr preferRelativeResize="0"/>
          <p:nvPr/>
        </p:nvPicPr>
        <p:blipFill>
          <a:blip r:embed="rId5">
            <a:alphaModFix/>
          </a:blip>
          <a:stretch>
            <a:fillRect/>
          </a:stretch>
        </p:blipFill>
        <p:spPr>
          <a:xfrm>
            <a:off x="4793375" y="3179900"/>
            <a:ext cx="3482251" cy="1567875"/>
          </a:xfrm>
          <a:prstGeom prst="rect">
            <a:avLst/>
          </a:prstGeom>
          <a:noFill/>
          <a:ln>
            <a:noFill/>
          </a:ln>
        </p:spPr>
      </p:pic>
      <p:sp>
        <p:nvSpPr>
          <p:cNvPr id="102" name="Google Shape;102;p18"/>
          <p:cNvSpPr txBox="1">
            <a:spLocks noGrp="1"/>
          </p:cNvSpPr>
          <p:nvPr>
            <p:ph type="body" idx="1"/>
          </p:nvPr>
        </p:nvSpPr>
        <p:spPr>
          <a:xfrm>
            <a:off x="5938675" y="2725950"/>
            <a:ext cx="2456100" cy="7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Buttons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Main</a:t>
            </a:r>
            <a:endParaRPr/>
          </a:p>
          <a:p>
            <a:pPr marL="0" lvl="0" indent="0" algn="l" rtl="0">
              <a:spcBef>
                <a:spcPts val="0"/>
              </a:spcBef>
              <a:spcAft>
                <a:spcPts val="0"/>
              </a:spcAft>
              <a:buNone/>
            </a:pPr>
            <a:r>
              <a:rPr lang="en"/>
              <a:t>DOM Diagram</a:t>
            </a:r>
            <a:endParaRPr/>
          </a:p>
        </p:txBody>
      </p:sp>
      <p:pic>
        <p:nvPicPr>
          <p:cNvPr id="108" name="Google Shape;108;p19"/>
          <p:cNvPicPr preferRelativeResize="0"/>
          <p:nvPr/>
        </p:nvPicPr>
        <p:blipFill rotWithShape="1">
          <a:blip r:embed="rId3">
            <a:alphaModFix/>
          </a:blip>
          <a:srcRect/>
          <a:stretch/>
        </p:blipFill>
        <p:spPr>
          <a:xfrm>
            <a:off x="2621275" y="276125"/>
            <a:ext cx="6049200" cy="4536900"/>
          </a:xfrm>
          <a:prstGeom prst="rect">
            <a:avLst/>
          </a:prstGeom>
          <a:noFill/>
          <a:ln>
            <a:noFill/>
          </a:ln>
        </p:spPr>
      </p:pic>
      <p:sp>
        <p:nvSpPr>
          <p:cNvPr id="109" name="Google Shape;109;p19"/>
          <p:cNvSpPr txBox="1"/>
          <p:nvPr/>
        </p:nvSpPr>
        <p:spPr>
          <a:xfrm>
            <a:off x="205750" y="1939825"/>
            <a:ext cx="22485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This is the main structure of each html document aside from the Purchase page.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The Home, Donations, Information, and Spread The Word pages are all constructed similarly to this diagram. </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5866700" y="186625"/>
            <a:ext cx="34062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Purchase Page </a:t>
            </a:r>
            <a:endParaRPr/>
          </a:p>
          <a:p>
            <a:pPr marL="0" lvl="0" indent="0" algn="l" rtl="0">
              <a:spcBef>
                <a:spcPts val="0"/>
              </a:spcBef>
              <a:spcAft>
                <a:spcPts val="0"/>
              </a:spcAft>
              <a:buNone/>
            </a:pPr>
            <a:r>
              <a:rPr lang="en"/>
              <a:t>DOM Diagram</a:t>
            </a:r>
            <a:endParaRPr/>
          </a:p>
        </p:txBody>
      </p:sp>
      <p:pic>
        <p:nvPicPr>
          <p:cNvPr id="115" name="Google Shape;115;p20"/>
          <p:cNvPicPr preferRelativeResize="0"/>
          <p:nvPr/>
        </p:nvPicPr>
        <p:blipFill>
          <a:blip r:embed="rId3">
            <a:alphaModFix/>
          </a:blip>
          <a:stretch>
            <a:fillRect/>
          </a:stretch>
        </p:blipFill>
        <p:spPr>
          <a:xfrm>
            <a:off x="181700" y="186625"/>
            <a:ext cx="5534949" cy="4770250"/>
          </a:xfrm>
          <a:prstGeom prst="rect">
            <a:avLst/>
          </a:prstGeom>
          <a:noFill/>
          <a:ln>
            <a:noFill/>
          </a:ln>
        </p:spPr>
      </p:pic>
      <p:sp>
        <p:nvSpPr>
          <p:cNvPr id="116" name="Google Shape;116;p20"/>
          <p:cNvSpPr txBox="1"/>
          <p:nvPr/>
        </p:nvSpPr>
        <p:spPr>
          <a:xfrm>
            <a:off x="6069350" y="1645925"/>
            <a:ext cx="22485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For the Purchase page; however, the html structure begins to differ more so than its counterparts.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Each item has its own header, description, corresponding link and two buttons associated with either its price or the Wishlist.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CSS Used</a:t>
            </a:r>
            <a:endParaRPr/>
          </a:p>
        </p:txBody>
      </p:sp>
      <p:sp>
        <p:nvSpPr>
          <p:cNvPr id="122" name="Google Shape;122;p2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000000"/>
                </a:solidFill>
              </a:rPr>
              <a:t>On the Purchase Page, responsive CSS was used to change the number of items showed depending on the size of the screen. It goes from 4 elements on the largest screen to 1 element on a mobile screen.</a:t>
            </a:r>
            <a:endParaRPr>
              <a:solidFill>
                <a:srgbClr val="000000"/>
              </a:solidFill>
            </a:endParaRPr>
          </a:p>
          <a:p>
            <a:pPr marL="0" lvl="0" indent="0" algn="l" rtl="0">
              <a:spcBef>
                <a:spcPts val="1200"/>
              </a:spcBef>
              <a:spcAft>
                <a:spcPts val="0"/>
              </a:spcAft>
              <a:buNone/>
            </a:pPr>
            <a:r>
              <a:rPr lang="en">
                <a:solidFill>
                  <a:srgbClr val="000000"/>
                </a:solidFill>
              </a:rPr>
              <a:t>This is done using a flexbox layout and changing the percentages for how much each box should fill in a row depending on the size of the screen.</a:t>
            </a:r>
            <a:endParaRPr>
              <a:solidFill>
                <a:srgbClr val="000000"/>
              </a:solidFill>
            </a:endParaRPr>
          </a:p>
          <a:p>
            <a:pPr marL="0" lvl="0" indent="0" algn="l" rtl="0">
              <a:spcBef>
                <a:spcPts val="1200"/>
              </a:spcBef>
              <a:spcAft>
                <a:spcPts val="1200"/>
              </a:spcAft>
              <a:buNone/>
            </a:pPr>
            <a:r>
              <a:rPr lang="en">
                <a:solidFill>
                  <a:srgbClr val="000000"/>
                </a:solidFill>
              </a:rPr>
              <a:t>Responsive CSS was also used on the donations and information pages to move the pictures into a better position for better readability.</a:t>
            </a:r>
            <a:endParaRPr>
              <a:solidFill>
                <a:srgbClr val="000000"/>
              </a:solidFill>
            </a:endParaRPr>
          </a:p>
        </p:txBody>
      </p:sp>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836</Words>
  <Application>Microsoft Macintosh PowerPoint</Application>
  <PresentationFormat>On-screen Show (16:9)</PresentationFormat>
  <Paragraphs>70</Paragraphs>
  <Slides>13</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PT Sans Narrow</vt:lpstr>
      <vt:lpstr>Arial</vt:lpstr>
      <vt:lpstr>Open Sans</vt:lpstr>
      <vt:lpstr>Tropic</vt:lpstr>
      <vt:lpstr>www.ECOAWARE.com</vt:lpstr>
      <vt:lpstr>High-Level Description</vt:lpstr>
      <vt:lpstr>Original Sketch</vt:lpstr>
      <vt:lpstr>Short Video of Functionality</vt:lpstr>
      <vt:lpstr>HTML Elements</vt:lpstr>
      <vt:lpstr>HTML Examples</vt:lpstr>
      <vt:lpstr>Main DOM Diagram</vt:lpstr>
      <vt:lpstr>Purchase Page  DOM Diagram</vt:lpstr>
      <vt:lpstr>CSS Used</vt:lpstr>
      <vt:lpstr>CSS Examples</vt:lpstr>
      <vt:lpstr>JS Functionality</vt:lpstr>
      <vt:lpstr>JS Examples</vt:lpstr>
      <vt:lpstr>Contributions and Github Link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www.ECOAWARE.com</dc:title>
  <cp:lastModifiedBy>Nicholas Buckley</cp:lastModifiedBy>
  <cp:revision>1</cp:revision>
  <dcterms:modified xsi:type="dcterms:W3CDTF">2021-12-07T18:58:38Z</dcterms:modified>
</cp:coreProperties>
</file>